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1" r:id="rId15"/>
    <p:sldId id="272" r:id="rId16"/>
    <p:sldId id="270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48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06B1D-22D0-4811-A04E-5292C2DD21F4}" type="datetimeFigureOut">
              <a:rPr lang="ru-RU" smtClean="0"/>
              <a:t>09.08.2024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5AD09-6ACF-45F4-B7B1-DE3D4DBB02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51155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06B1D-22D0-4811-A04E-5292C2DD21F4}" type="datetimeFigureOut">
              <a:rPr lang="ru-RU" smtClean="0"/>
              <a:t>09.08.2024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5AD09-6ACF-45F4-B7B1-DE3D4DBB02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2739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06B1D-22D0-4811-A04E-5292C2DD21F4}" type="datetimeFigureOut">
              <a:rPr lang="ru-RU" smtClean="0"/>
              <a:t>09.08.2024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5AD09-6ACF-45F4-B7B1-DE3D4DBB02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8302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06B1D-22D0-4811-A04E-5292C2DD21F4}" type="datetimeFigureOut">
              <a:rPr lang="ru-RU" smtClean="0"/>
              <a:t>09.08.2024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5AD09-6ACF-45F4-B7B1-DE3D4DBB02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66598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06B1D-22D0-4811-A04E-5292C2DD21F4}" type="datetimeFigureOut">
              <a:rPr lang="ru-RU" smtClean="0"/>
              <a:t>09.08.2024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5AD09-6ACF-45F4-B7B1-DE3D4DBB02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04218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06B1D-22D0-4811-A04E-5292C2DD21F4}" type="datetimeFigureOut">
              <a:rPr lang="ru-RU" smtClean="0"/>
              <a:t>09.08.2024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5AD09-6ACF-45F4-B7B1-DE3D4DBB02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8871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06B1D-22D0-4811-A04E-5292C2DD21F4}" type="datetimeFigureOut">
              <a:rPr lang="ru-RU" smtClean="0"/>
              <a:t>09.08.2024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5AD09-6ACF-45F4-B7B1-DE3D4DBB02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33451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06B1D-22D0-4811-A04E-5292C2DD21F4}" type="datetimeFigureOut">
              <a:rPr lang="ru-RU" smtClean="0"/>
              <a:t>09.08.2024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5AD09-6ACF-45F4-B7B1-DE3D4DBB02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75874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06B1D-22D0-4811-A04E-5292C2DD21F4}" type="datetimeFigureOut">
              <a:rPr lang="ru-RU" smtClean="0"/>
              <a:t>09.08.2024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5AD09-6ACF-45F4-B7B1-DE3D4DBB02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00991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06B1D-22D0-4811-A04E-5292C2DD21F4}" type="datetimeFigureOut">
              <a:rPr lang="ru-RU" smtClean="0"/>
              <a:t>09.08.2024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5AD09-6ACF-45F4-B7B1-DE3D4DBB02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44001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06B1D-22D0-4811-A04E-5292C2DD21F4}" type="datetimeFigureOut">
              <a:rPr lang="ru-RU" smtClean="0"/>
              <a:t>09.08.2024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5AD09-6ACF-45F4-B7B1-DE3D4DBB02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29289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406B1D-22D0-4811-A04E-5292C2DD21F4}" type="datetimeFigureOut">
              <a:rPr lang="ru-RU" smtClean="0"/>
              <a:t>09.08.2024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95AD09-6ACF-45F4-B7B1-DE3D4DBB02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1708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739"/>
            <a:ext cx="9144000" cy="6741368"/>
          </a:xfrm>
        </p:spPr>
      </p:pic>
      <p:sp>
        <p:nvSpPr>
          <p:cNvPr id="6" name="TextBox 5"/>
          <p:cNvSpPr txBox="1"/>
          <p:nvPr/>
        </p:nvSpPr>
        <p:spPr>
          <a:xfrm>
            <a:off x="395536" y="2564904"/>
            <a:ext cx="49685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Исследовательский проект </a:t>
            </a:r>
          </a:p>
          <a:p>
            <a:pPr algn="ctr"/>
            <a:r>
              <a:rPr lang="ru-RU" dirty="0" smtClean="0"/>
              <a:t>«Расту с книгой» </a:t>
            </a:r>
          </a:p>
          <a:p>
            <a:pPr algn="ctr"/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3203848" y="5310500"/>
            <a:ext cx="25922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Подготовила: </a:t>
            </a:r>
          </a:p>
          <a:p>
            <a:pPr algn="ctr"/>
            <a:r>
              <a:rPr lang="ru-RU" dirty="0" smtClean="0"/>
              <a:t>Полянская В.А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466413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6679" y="1600200"/>
            <a:ext cx="6790642" cy="4525963"/>
          </a:xfrm>
        </p:spPr>
      </p:pic>
      <p:pic>
        <p:nvPicPr>
          <p:cNvPr id="5" name="Объект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" y="0"/>
            <a:ext cx="9144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39552" y="548680"/>
            <a:ext cx="3600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/>
              <a:t>Вид проекта</a:t>
            </a:r>
            <a:r>
              <a:rPr lang="ru-RU" sz="1600" dirty="0"/>
              <a:t>: Творческий, информационно-познавательный, </a:t>
            </a:r>
            <a:r>
              <a:rPr lang="ru-RU" sz="1600" dirty="0" smtClean="0"/>
              <a:t>художественно-речевой.</a:t>
            </a:r>
            <a:endParaRPr lang="ru-RU" sz="1600" dirty="0"/>
          </a:p>
        </p:txBody>
      </p:sp>
      <p:sp>
        <p:nvSpPr>
          <p:cNvPr id="8" name="TextBox 7"/>
          <p:cNvSpPr txBox="1"/>
          <p:nvPr/>
        </p:nvSpPr>
        <p:spPr>
          <a:xfrm>
            <a:off x="323528" y="1772816"/>
            <a:ext cx="46805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/>
              <a:t>Продолжительность проекта</a:t>
            </a:r>
            <a:r>
              <a:rPr lang="ru-RU" sz="1600" dirty="0"/>
              <a:t>: </a:t>
            </a:r>
            <a:r>
              <a:rPr lang="ru-RU" sz="1600" dirty="0" smtClean="0"/>
              <a:t>долгосрочный.</a:t>
            </a:r>
            <a:endParaRPr lang="ru-RU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323528" y="2492896"/>
            <a:ext cx="40324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/>
              <a:t>Участники проекта</a:t>
            </a:r>
            <a:r>
              <a:rPr lang="ru-RU" sz="1600" dirty="0"/>
              <a:t>: Дети средней группы </a:t>
            </a:r>
            <a:r>
              <a:rPr lang="ru-RU" sz="1600" dirty="0" smtClean="0"/>
              <a:t>№,6 </a:t>
            </a:r>
            <a:r>
              <a:rPr lang="ru-RU" sz="1600" dirty="0"/>
              <a:t>воспитатели, родители.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9564" y="2708920"/>
            <a:ext cx="4860032" cy="4077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064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393" y="0"/>
            <a:ext cx="9144000" cy="6858000"/>
          </a:xfrm>
        </p:spPr>
      </p:pic>
      <p:sp>
        <p:nvSpPr>
          <p:cNvPr id="5" name="TextBox 4"/>
          <p:cNvSpPr txBox="1"/>
          <p:nvPr/>
        </p:nvSpPr>
        <p:spPr>
          <a:xfrm>
            <a:off x="467544" y="908720"/>
            <a:ext cx="806489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u="sng" dirty="0"/>
              <a:t>Актуальность</a:t>
            </a:r>
            <a:r>
              <a:rPr lang="ru-RU" b="1" u="sng" dirty="0" smtClean="0"/>
              <a:t>:</a:t>
            </a:r>
          </a:p>
          <a:p>
            <a:r>
              <a:rPr lang="ru-RU" b="1" u="sng" dirty="0" smtClean="0"/>
              <a:t>Нам необходимо с раннего </a:t>
            </a:r>
            <a:r>
              <a:rPr lang="ru-RU" b="1" u="sng" dirty="0" err="1" smtClean="0"/>
              <a:t>детсва</a:t>
            </a:r>
            <a:r>
              <a:rPr lang="ru-RU" b="1" u="sng" dirty="0" smtClean="0"/>
              <a:t> приучить ребенка находить интерес в книге. Прививая любовь к книге, мы помогаем ребенку познавать окружающий мир и себя в нем, формировать нравственные чувства и оценки, развивать восприятие художественного слова. Слушая чтение взрослого, рассматривая с ним книжные иллюстрации, ребенок активно думает, переживает за героев, предвосхищает события. От взрослого зависит станет ли ребенок настоящим, увлеченным читателем и  какое отношение к процессу чтения, к литературе вырабатывается у ребенка.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728168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</p:spPr>
      </p:pic>
      <p:sp>
        <p:nvSpPr>
          <p:cNvPr id="5" name="TextBox 4"/>
          <p:cNvSpPr txBox="1"/>
          <p:nvPr/>
        </p:nvSpPr>
        <p:spPr>
          <a:xfrm>
            <a:off x="395536" y="1052736"/>
            <a:ext cx="849694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u="sng" dirty="0"/>
              <a:t>Цель проекта</a:t>
            </a:r>
            <a:r>
              <a:rPr lang="ru-RU" dirty="0"/>
              <a:t>: Формирование у детей устойчивого интереса к общению с</a:t>
            </a:r>
          </a:p>
          <a:p>
            <a:r>
              <a:rPr lang="ru-RU" dirty="0"/>
              <a:t>детской книгой, развитие творческих, познавательных способностей детей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b="1" u="sng" dirty="0"/>
              <a:t>Задачи проекта</a:t>
            </a:r>
            <a:r>
              <a:rPr lang="ru-RU" dirty="0" smtClean="0"/>
              <a:t>: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ru-RU" dirty="0" smtClean="0"/>
              <a:t>Приобщить детей к книжной культуре.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ru-RU" dirty="0" smtClean="0"/>
              <a:t>Совершенствовать стиль партнерских отношений, способствующими воспитанию у детей интереса к художественной литературе.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ru-RU" dirty="0" smtClean="0"/>
              <a:t>Повысить культуру речи </a:t>
            </a:r>
            <a:r>
              <a:rPr lang="ru-RU" dirty="0"/>
              <a:t>детей. Сформировать у детей понимание того, что книга источник знаний.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ru-RU" dirty="0"/>
              <a:t>Воспитывать интерес к книге и бережное отношение к ней.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ru-RU" dirty="0"/>
              <a:t>Вызывать положительные эмоции при чтении книг.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ru-RU" dirty="0"/>
              <a:t>Повысить компетентность родителей в вопросах ознакомления детей с детской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ru-RU" dirty="0"/>
              <a:t>художественной литературой.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682732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</p:spPr>
      </p:pic>
      <p:sp>
        <p:nvSpPr>
          <p:cNvPr id="5" name="TextBox 4"/>
          <p:cNvSpPr txBox="1"/>
          <p:nvPr/>
        </p:nvSpPr>
        <p:spPr>
          <a:xfrm>
            <a:off x="971600" y="709156"/>
            <a:ext cx="698477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u="sng" dirty="0"/>
              <a:t>Ожидаемые результаты:</a:t>
            </a:r>
          </a:p>
          <a:p>
            <a:endParaRPr lang="ru-RU" dirty="0"/>
          </a:p>
          <a:p>
            <a:pPr marL="285750" indent="-285750">
              <a:buFont typeface="Arial" pitchFamily="34" charset="0"/>
              <a:buChar char="•"/>
            </a:pPr>
            <a:r>
              <a:rPr lang="ru-RU" dirty="0"/>
              <a:t>Повышение интереса детей к чтению художественной литературы.</a:t>
            </a:r>
          </a:p>
          <a:p>
            <a:endParaRPr lang="ru-RU" dirty="0"/>
          </a:p>
          <a:p>
            <a:pPr marL="285750" indent="-285750">
              <a:buFont typeface="Arial" pitchFamily="34" charset="0"/>
              <a:buChar char="•"/>
            </a:pPr>
            <a:r>
              <a:rPr lang="ru-RU" dirty="0"/>
              <a:t>Обогащение словаря, развитие лексико-грамматического строя, связной речи</a:t>
            </a:r>
          </a:p>
          <a:p>
            <a:r>
              <a:rPr lang="ru-RU" dirty="0"/>
              <a:t>детей.</a:t>
            </a:r>
          </a:p>
          <a:p>
            <a:endParaRPr lang="ru-RU" dirty="0"/>
          </a:p>
          <a:p>
            <a:pPr marL="285750" indent="-285750">
              <a:buFont typeface="Arial" pitchFamily="34" charset="0"/>
              <a:buChar char="•"/>
            </a:pPr>
            <a:r>
              <a:rPr lang="ru-RU" dirty="0"/>
              <a:t>Развитие творческих способностей у дошкольников.</a:t>
            </a:r>
          </a:p>
          <a:p>
            <a:endParaRPr lang="ru-RU" dirty="0"/>
          </a:p>
          <a:p>
            <a:pPr marL="285750" indent="-285750">
              <a:buFont typeface="Arial" pitchFamily="34" charset="0"/>
              <a:buChar char="•"/>
            </a:pPr>
            <a:r>
              <a:rPr lang="ru-RU" dirty="0"/>
              <a:t>Повышение уровня развития речи детей.</a:t>
            </a:r>
          </a:p>
          <a:p>
            <a:endParaRPr lang="ru-RU" dirty="0"/>
          </a:p>
          <a:p>
            <a:pPr marL="285750" indent="-285750">
              <a:buFont typeface="Arial" pitchFamily="34" charset="0"/>
              <a:buChar char="•"/>
            </a:pPr>
            <a:r>
              <a:rPr lang="ru-RU" dirty="0"/>
              <a:t>Расширение взаимодействия дошкольного учреждения и семьи.</a:t>
            </a:r>
          </a:p>
        </p:txBody>
      </p:sp>
    </p:spTree>
    <p:extLst>
      <p:ext uri="{BB962C8B-B14F-4D97-AF65-F5344CB8AC3E}">
        <p14:creationId xmlns:p14="http://schemas.microsoft.com/office/powerpoint/2010/main" val="757005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</p:spPr>
      </p:pic>
      <p:sp>
        <p:nvSpPr>
          <p:cNvPr id="5" name="TextBox 4"/>
          <p:cNvSpPr txBox="1"/>
          <p:nvPr/>
        </p:nvSpPr>
        <p:spPr>
          <a:xfrm>
            <a:off x="755576" y="548680"/>
            <a:ext cx="8136904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u="sng" dirty="0"/>
              <a:t>Этапы проекта:</a:t>
            </a:r>
          </a:p>
          <a:p>
            <a:endParaRPr lang="ru-RU" dirty="0"/>
          </a:p>
          <a:p>
            <a:r>
              <a:rPr lang="ru-RU" b="1" dirty="0"/>
              <a:t>I этап – подготовительный, постановка проблемы.</a:t>
            </a:r>
          </a:p>
          <a:p>
            <a:endParaRPr lang="ru-RU" dirty="0"/>
          </a:p>
          <a:p>
            <a:pPr marL="285750" indent="-285750">
              <a:buFont typeface="Arial" pitchFamily="34" charset="0"/>
              <a:buChar char="•"/>
            </a:pPr>
            <a:r>
              <a:rPr lang="ru-RU" dirty="0"/>
              <a:t>Сбор информации, работа с методической литературой</a:t>
            </a:r>
            <a:r>
              <a:rPr lang="ru-RU" dirty="0" smtClean="0"/>
              <a:t>.</a:t>
            </a:r>
            <a:endParaRPr lang="ru-RU" dirty="0"/>
          </a:p>
          <a:p>
            <a:pPr marL="285750" indent="-285750">
              <a:buFont typeface="Arial" pitchFamily="34" charset="0"/>
              <a:buChar char="•"/>
            </a:pPr>
            <a:r>
              <a:rPr lang="ru-RU" dirty="0"/>
              <a:t>Анкетирование родителей «Ребёнок и книга</a:t>
            </a:r>
            <a:r>
              <a:rPr lang="ru-RU" dirty="0" smtClean="0"/>
              <a:t>».</a:t>
            </a:r>
            <a:endParaRPr lang="ru-RU" dirty="0"/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Постановка </a:t>
            </a:r>
            <a:r>
              <a:rPr lang="ru-RU" dirty="0"/>
              <a:t>проблемы перед детьми «Для чего нужным нам книги</a:t>
            </a:r>
            <a:r>
              <a:rPr lang="ru-RU" dirty="0" smtClean="0"/>
              <a:t>?».</a:t>
            </a:r>
            <a:endParaRPr lang="ru-RU" dirty="0"/>
          </a:p>
          <a:p>
            <a:endParaRPr lang="ru-RU" b="1" dirty="0" smtClean="0"/>
          </a:p>
          <a:p>
            <a:r>
              <a:rPr lang="ru-RU" b="1" dirty="0" smtClean="0"/>
              <a:t>II </a:t>
            </a:r>
            <a:r>
              <a:rPr lang="ru-RU" b="1" dirty="0"/>
              <a:t>этап – обсуждение проблемы, принятие зад</a:t>
            </a:r>
            <a:r>
              <a:rPr lang="ru-RU" dirty="0"/>
              <a:t>ач</a:t>
            </a:r>
            <a:r>
              <a:rPr lang="ru-RU" dirty="0" smtClean="0"/>
              <a:t>.</a:t>
            </a:r>
            <a:endParaRPr lang="ru-RU" dirty="0"/>
          </a:p>
          <a:p>
            <a:pPr marL="285750" indent="-285750">
              <a:buFont typeface="Arial" pitchFamily="34" charset="0"/>
              <a:buChar char="•"/>
            </a:pPr>
            <a:endParaRPr lang="ru-RU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Довести </a:t>
            </a:r>
            <a:r>
              <a:rPr lang="ru-RU" dirty="0"/>
              <a:t>до детей важность данной проблемы</a:t>
            </a:r>
            <a:r>
              <a:rPr lang="ru-RU" dirty="0" smtClean="0"/>
              <a:t>.</a:t>
            </a:r>
            <a:endParaRPr lang="ru-RU" dirty="0"/>
          </a:p>
          <a:p>
            <a:pPr marL="285750" indent="-285750">
              <a:buFont typeface="Arial" pitchFamily="34" charset="0"/>
              <a:buChar char="•"/>
            </a:pPr>
            <a:r>
              <a:rPr lang="ru-RU" dirty="0"/>
              <a:t>Подбор художественной литературы</a:t>
            </a:r>
            <a:r>
              <a:rPr lang="ru-RU" dirty="0" smtClean="0"/>
              <a:t>.</a:t>
            </a:r>
            <a:endParaRPr lang="ru-RU" dirty="0"/>
          </a:p>
          <a:p>
            <a:pPr marL="285750" indent="-285750">
              <a:buFont typeface="Arial" pitchFamily="34" charset="0"/>
              <a:buChar char="•"/>
            </a:pPr>
            <a:r>
              <a:rPr lang="ru-RU" dirty="0"/>
              <a:t>Подготовка наглядного иллюстрированного материала</a:t>
            </a:r>
            <a:r>
              <a:rPr lang="ru-RU" dirty="0" smtClean="0"/>
              <a:t>.</a:t>
            </a:r>
            <a:endParaRPr lang="ru-RU" dirty="0"/>
          </a:p>
          <a:p>
            <a:pPr marL="285750" indent="-285750">
              <a:buFont typeface="Arial" pitchFamily="34" charset="0"/>
              <a:buChar char="•"/>
            </a:pPr>
            <a:r>
              <a:rPr lang="ru-RU" dirty="0"/>
              <a:t>Оформление книжного уголка</a:t>
            </a:r>
            <a:r>
              <a:rPr lang="ru-RU" dirty="0" smtClean="0"/>
              <a:t>.</a:t>
            </a:r>
            <a:endParaRPr lang="ru-RU" dirty="0"/>
          </a:p>
          <a:p>
            <a:pPr marL="285750" indent="-285750">
              <a:buFont typeface="Arial" pitchFamily="34" charset="0"/>
              <a:buChar char="•"/>
            </a:pPr>
            <a:r>
              <a:rPr lang="ru-RU" dirty="0"/>
              <a:t>Пополнение предметно-развивающей среды.</a:t>
            </a:r>
          </a:p>
        </p:txBody>
      </p:sp>
    </p:spTree>
    <p:extLst>
      <p:ext uri="{BB962C8B-B14F-4D97-AF65-F5344CB8AC3E}">
        <p14:creationId xmlns:p14="http://schemas.microsoft.com/office/powerpoint/2010/main" val="13883190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</p:spPr>
      </p:pic>
      <p:sp>
        <p:nvSpPr>
          <p:cNvPr id="5" name="TextBox 4"/>
          <p:cNvSpPr txBox="1"/>
          <p:nvPr/>
        </p:nvSpPr>
        <p:spPr>
          <a:xfrm>
            <a:off x="971600" y="620688"/>
            <a:ext cx="799288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/>
              <a:t>III этап – основной</a:t>
            </a:r>
            <a:r>
              <a:rPr lang="ru-RU" dirty="0"/>
              <a:t>.</a:t>
            </a:r>
          </a:p>
          <a:p>
            <a:endParaRPr lang="ru-RU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ru-RU" dirty="0"/>
              <a:t>Рассматривание книг, иллюстраций, портретов детских писателей с детьми</a:t>
            </a:r>
            <a:r>
              <a:rPr lang="ru-RU" dirty="0" smtClean="0"/>
              <a:t>.</a:t>
            </a:r>
            <a:endParaRPr lang="ru-RU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ru-RU" dirty="0"/>
              <a:t>Чтение произведений, рассматривание иллюстраций к ним: А. </a:t>
            </a:r>
            <a:r>
              <a:rPr lang="ru-RU" dirty="0" err="1"/>
              <a:t>Барто</a:t>
            </a:r>
            <a:r>
              <a:rPr lang="ru-RU" dirty="0"/>
              <a:t>, К.</a:t>
            </a:r>
          </a:p>
          <a:p>
            <a:pPr algn="just"/>
            <a:r>
              <a:rPr lang="ru-RU" dirty="0"/>
              <a:t>Чуковский</a:t>
            </a:r>
            <a:r>
              <a:rPr lang="ru-RU" dirty="0" smtClean="0"/>
              <a:t>.</a:t>
            </a:r>
            <a:endParaRPr lang="ru-RU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ru-RU" dirty="0"/>
              <a:t>Подбор консультаций, памяток и буклетов для родителей</a:t>
            </a:r>
            <a:r>
              <a:rPr lang="ru-RU" dirty="0" smtClean="0"/>
              <a:t>.</a:t>
            </a:r>
            <a:endParaRPr lang="ru-RU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ru-RU" dirty="0"/>
              <a:t>Фото-выставка «Книга – мой спутник, мой лучший друг</a:t>
            </a:r>
            <a:r>
              <a:rPr lang="ru-RU" dirty="0" smtClean="0"/>
              <a:t>!»</a:t>
            </a:r>
            <a:endParaRPr lang="ru-RU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ru-RU" dirty="0"/>
              <a:t>Выставка совместного творчества детей и родителей «Книжка своими руками</a:t>
            </a:r>
            <a:r>
              <a:rPr lang="ru-RU" dirty="0" smtClean="0"/>
              <a:t>»</a:t>
            </a:r>
            <a:endParaRPr lang="ru-RU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ru-RU" dirty="0" smtClean="0"/>
              <a:t>Сбор </a:t>
            </a:r>
            <a:r>
              <a:rPr lang="ru-RU" dirty="0"/>
              <a:t>материала для рубрики «Любимые книги детства наших родителей» в</a:t>
            </a:r>
          </a:p>
          <a:p>
            <a:pPr algn="just"/>
            <a:r>
              <a:rPr lang="ru-RU" dirty="0"/>
              <a:t>журнал «Родничок</a:t>
            </a:r>
            <a:r>
              <a:rPr lang="ru-RU" dirty="0" smtClean="0"/>
              <a:t>».</a:t>
            </a:r>
            <a:endParaRPr lang="ru-RU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ru-RU" dirty="0"/>
              <a:t>Проведение подвижных, дидактических, сюжетно-ролевых игр.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987824" y="4509120"/>
            <a:ext cx="43204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/>
              <a:t>IV этап – заключительный</a:t>
            </a:r>
            <a:r>
              <a:rPr lang="ru-RU" b="1" dirty="0" smtClean="0"/>
              <a:t>.</a:t>
            </a:r>
            <a:endParaRPr lang="ru-RU" b="1" dirty="0"/>
          </a:p>
          <a:p>
            <a:r>
              <a:rPr lang="ru-RU" dirty="0"/>
              <a:t>Подведение итогов реализации проекта.</a:t>
            </a:r>
          </a:p>
        </p:txBody>
      </p:sp>
    </p:spTree>
    <p:extLst>
      <p:ext uri="{BB962C8B-B14F-4D97-AF65-F5344CB8AC3E}">
        <p14:creationId xmlns:p14="http://schemas.microsoft.com/office/powerpoint/2010/main" val="33483526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TextBox 4"/>
          <p:cNvSpPr txBox="1"/>
          <p:nvPr/>
        </p:nvSpPr>
        <p:spPr>
          <a:xfrm>
            <a:off x="827584" y="620687"/>
            <a:ext cx="7704856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/>
              <a:t>Виды детской деятельности:</a:t>
            </a:r>
          </a:p>
          <a:p>
            <a:pPr algn="ctr"/>
            <a:endParaRPr lang="ru-RU" sz="1600" b="1" dirty="0"/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/>
              <a:t>Игровая</a:t>
            </a:r>
            <a:r>
              <a:rPr lang="ru-RU" sz="1600" dirty="0" smtClean="0"/>
              <a:t>.</a:t>
            </a:r>
            <a:endParaRPr lang="ru-RU" sz="1600" dirty="0"/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/>
              <a:t>Коммуникативная</a:t>
            </a:r>
            <a:r>
              <a:rPr lang="ru-RU" sz="1600" dirty="0" smtClean="0"/>
              <a:t>.</a:t>
            </a:r>
            <a:endParaRPr lang="ru-RU" sz="1600" dirty="0"/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/>
              <a:t>Информационно-познавательная</a:t>
            </a:r>
            <a:r>
              <a:rPr lang="ru-RU" sz="1600" dirty="0" smtClean="0"/>
              <a:t>.</a:t>
            </a:r>
            <a:endParaRPr lang="ru-RU" sz="1600" dirty="0"/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/>
              <a:t>Продуктивная</a:t>
            </a:r>
            <a:r>
              <a:rPr lang="ru-RU" sz="1600" dirty="0" smtClean="0"/>
              <a:t>.</a:t>
            </a:r>
            <a:endParaRPr lang="ru-RU" sz="1600" dirty="0"/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/>
              <a:t>Двигательная</a:t>
            </a:r>
            <a:r>
              <a:rPr lang="ru-RU" sz="1600" dirty="0" smtClean="0"/>
              <a:t>.</a:t>
            </a:r>
            <a:endParaRPr lang="ru-RU" sz="1600" dirty="0"/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/>
              <a:t>Чтение художественной литературы</a:t>
            </a:r>
            <a:r>
              <a:rPr lang="ru-RU" sz="1600" dirty="0" smtClean="0"/>
              <a:t>.</a:t>
            </a:r>
            <a:endParaRPr lang="ru-RU" sz="1600" dirty="0"/>
          </a:p>
          <a:p>
            <a:pPr algn="ctr"/>
            <a:r>
              <a:rPr lang="ru-RU" sz="1600" b="1" dirty="0"/>
              <a:t>Интеграция образовательных областей</a:t>
            </a:r>
            <a:r>
              <a:rPr lang="ru-RU" sz="1600" b="1" dirty="0" smtClean="0"/>
              <a:t>:</a:t>
            </a:r>
            <a:endParaRPr lang="ru-RU" sz="1600" b="1" dirty="0"/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/>
              <a:t>Познавательное развитие</a:t>
            </a:r>
            <a:r>
              <a:rPr lang="ru-RU" sz="1600" dirty="0" smtClean="0"/>
              <a:t>.</a:t>
            </a:r>
            <a:endParaRPr lang="ru-RU" sz="1600" dirty="0"/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/>
              <a:t>Социально-коммуникативное развитие</a:t>
            </a:r>
            <a:r>
              <a:rPr lang="ru-RU" sz="1600" dirty="0" smtClean="0"/>
              <a:t>.</a:t>
            </a:r>
            <a:endParaRPr lang="ru-RU" sz="1600" dirty="0"/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/>
              <a:t>Речевое развитие</a:t>
            </a:r>
            <a:r>
              <a:rPr lang="ru-RU" sz="1600" dirty="0" smtClean="0"/>
              <a:t>.</a:t>
            </a:r>
            <a:endParaRPr lang="ru-RU" sz="1600" dirty="0"/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/>
              <a:t>Художественно-эстетическое развитие</a:t>
            </a:r>
            <a:r>
              <a:rPr lang="ru-RU" dirty="0" smtClean="0"/>
              <a:t>.</a:t>
            </a:r>
            <a:endParaRPr lang="ru-RU" dirty="0"/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/>
              <a:t>Физическое развитие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941534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TextBox 4"/>
          <p:cNvSpPr txBox="1"/>
          <p:nvPr/>
        </p:nvSpPr>
        <p:spPr>
          <a:xfrm>
            <a:off x="395536" y="1412776"/>
            <a:ext cx="24482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/>
              <a:t>Книжный уголок </a:t>
            </a:r>
          </a:p>
          <a:p>
            <a:pPr algn="ctr"/>
            <a:r>
              <a:rPr lang="ru-RU" dirty="0" smtClean="0"/>
              <a:t> </a:t>
            </a:r>
            <a:r>
              <a:rPr lang="ru-RU" dirty="0"/>
              <a:t>«Книга – мой</a:t>
            </a:r>
          </a:p>
          <a:p>
            <a:r>
              <a:rPr lang="ru-RU" dirty="0"/>
              <a:t>спутник, мой лучший</a:t>
            </a:r>
          </a:p>
          <a:p>
            <a:r>
              <a:rPr lang="ru-RU" dirty="0"/>
              <a:t>друг!».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692696"/>
            <a:ext cx="4284476" cy="5185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4524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</p:spPr>
      </p:pic>
      <p:sp>
        <p:nvSpPr>
          <p:cNvPr id="6" name="TextBox 5"/>
          <p:cNvSpPr txBox="1"/>
          <p:nvPr/>
        </p:nvSpPr>
        <p:spPr>
          <a:xfrm>
            <a:off x="899592" y="980728"/>
            <a:ext cx="41044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«Рождение книги» исследование материала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2852936"/>
            <a:ext cx="4032448" cy="367414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593666"/>
            <a:ext cx="4176464" cy="3096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0507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</p:spPr>
      </p:pic>
      <p:sp>
        <p:nvSpPr>
          <p:cNvPr id="5" name="TextBox 4"/>
          <p:cNvSpPr txBox="1"/>
          <p:nvPr/>
        </p:nvSpPr>
        <p:spPr>
          <a:xfrm>
            <a:off x="919288" y="761584"/>
            <a:ext cx="48965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Поход в библиотеку «Дом книги»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5170" y="1196752"/>
            <a:ext cx="3003798" cy="400506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1551785"/>
            <a:ext cx="3292672" cy="4941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2215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43408"/>
            <a:ext cx="9143999" cy="720080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836712"/>
            <a:ext cx="3579862" cy="587727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23528" y="476672"/>
            <a:ext cx="46085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«Кто пишет книгу» </a:t>
            </a:r>
          </a:p>
          <a:p>
            <a:r>
              <a:rPr lang="ru-RU" dirty="0" smtClean="0"/>
              <a:t>Знакомство с детскими авторами, и их творчеством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1628800"/>
            <a:ext cx="3075806" cy="5085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0672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4" y="-43889"/>
            <a:ext cx="9144000" cy="6858000"/>
          </a:xfrm>
        </p:spPr>
      </p:pic>
      <p:sp>
        <p:nvSpPr>
          <p:cNvPr id="5" name="TextBox 4"/>
          <p:cNvSpPr txBox="1"/>
          <p:nvPr/>
        </p:nvSpPr>
        <p:spPr>
          <a:xfrm>
            <a:off x="802316" y="700135"/>
            <a:ext cx="46805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Фрагмент мероприятия «День мира»</a:t>
            </a:r>
          </a:p>
          <a:p>
            <a:r>
              <a:rPr lang="ru-RU" dirty="0" smtClean="0"/>
              <a:t>Совместно с детской библиотекой 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260648"/>
            <a:ext cx="3672408" cy="465313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2048" y="1484784"/>
            <a:ext cx="3161055" cy="3672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93842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340768"/>
            <a:ext cx="2520280" cy="237626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8336" y="2539363"/>
            <a:ext cx="2188558" cy="378904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216" y="980728"/>
            <a:ext cx="1872208" cy="234888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35697" y="332656"/>
            <a:ext cx="52565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«Создаем книги сами»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799197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3087" y="0"/>
            <a:ext cx="9397087" cy="6858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836712"/>
            <a:ext cx="2345457" cy="299973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2299184"/>
            <a:ext cx="2160240" cy="345638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2" y="836712"/>
            <a:ext cx="1728192" cy="2924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1328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</p:spPr>
      </p:pic>
      <p:sp>
        <p:nvSpPr>
          <p:cNvPr id="6" name="TextBox 5"/>
          <p:cNvSpPr txBox="1"/>
          <p:nvPr/>
        </p:nvSpPr>
        <p:spPr>
          <a:xfrm>
            <a:off x="539552" y="260648"/>
            <a:ext cx="8208912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/>
              <a:t>Итоги реализации проекта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sz="1600" dirty="0"/>
              <a:t>Дошкольное детство играет исключительную роль в формировании того,</a:t>
            </a:r>
          </a:p>
          <a:p>
            <a:r>
              <a:rPr lang="ru-RU" sz="1600" dirty="0"/>
              <a:t>каким станет не только каждый отдельный человек, но и все человечество, мир</a:t>
            </a:r>
          </a:p>
          <a:p>
            <a:r>
              <a:rPr lang="ru-RU" sz="1600" dirty="0"/>
              <a:t>в целом. В ходе работы над проектом:</a:t>
            </a:r>
          </a:p>
          <a:p>
            <a:endParaRPr lang="ru-RU" sz="1600" dirty="0"/>
          </a:p>
          <a:p>
            <a:r>
              <a:rPr lang="ru-RU" sz="1600" dirty="0"/>
              <a:t>Повысился познавательный интерес детей к чтению художественной</a:t>
            </a:r>
          </a:p>
          <a:p>
            <a:r>
              <a:rPr lang="ru-RU" sz="1600" dirty="0" smtClean="0"/>
              <a:t>литературы</a:t>
            </a:r>
            <a:endParaRPr lang="ru-RU" sz="1600" dirty="0"/>
          </a:p>
          <a:p>
            <a:r>
              <a:rPr lang="ru-RU" sz="1600" dirty="0"/>
              <a:t>Итоги реализации проекта</a:t>
            </a:r>
            <a:r>
              <a:rPr lang="ru-RU" sz="1600" dirty="0" smtClean="0"/>
              <a:t>.</a:t>
            </a:r>
            <a:endParaRPr lang="ru-RU" sz="1600" dirty="0"/>
          </a:p>
          <a:p>
            <a:pPr algn="ctr"/>
            <a:r>
              <a:rPr lang="ru-RU" sz="1600" b="1" dirty="0" smtClean="0"/>
              <a:t>Активизировалась </a:t>
            </a:r>
            <a:r>
              <a:rPr lang="ru-RU" sz="1600" b="1" dirty="0"/>
              <a:t>речь;</a:t>
            </a:r>
          </a:p>
          <a:p>
            <a:endParaRPr lang="ru-RU" sz="1600" dirty="0"/>
          </a:p>
          <a:p>
            <a:r>
              <a:rPr lang="ru-RU" sz="1600" dirty="0"/>
              <a:t>Дети научились ремонтировать книги, а также бережно относиться к книгам</a:t>
            </a:r>
            <a:r>
              <a:rPr lang="ru-RU" sz="1600" dirty="0" smtClean="0"/>
              <a:t>.</a:t>
            </a:r>
            <a:endParaRPr lang="ru-RU" sz="1600" dirty="0"/>
          </a:p>
          <a:p>
            <a:r>
              <a:rPr lang="ru-RU" sz="1600" dirty="0"/>
              <a:t>Укрепились навыки сотрудничества детского сада с родителями</a:t>
            </a:r>
            <a:r>
              <a:rPr lang="ru-RU" sz="1600" dirty="0" smtClean="0"/>
              <a:t>.</a:t>
            </a:r>
            <a:endParaRPr lang="ru-RU" sz="1600" dirty="0"/>
          </a:p>
          <a:p>
            <a:r>
              <a:rPr lang="ru-RU" sz="1600" dirty="0"/>
              <a:t>Библиотека группы значительно пополнилась новыми книгами</a:t>
            </a:r>
            <a:r>
              <a:rPr lang="ru-RU" sz="1600" dirty="0" smtClean="0"/>
              <a:t>.</a:t>
            </a:r>
            <a:endParaRPr lang="ru-RU" sz="1600" dirty="0"/>
          </a:p>
          <a:p>
            <a:r>
              <a:rPr lang="ru-RU" sz="1600" dirty="0"/>
              <a:t>В ходе реализации проектных задач в образовательном</a:t>
            </a:r>
          </a:p>
          <a:p>
            <a:r>
              <a:rPr lang="ru-RU" sz="1600" dirty="0"/>
              <a:t>процессе детского сада взрослыми создавались различные</a:t>
            </a:r>
          </a:p>
          <a:p>
            <a:r>
              <a:rPr lang="ru-RU" sz="1600" dirty="0"/>
              <a:t>ситуации, побуждающие ребенка самостоятельно</a:t>
            </a:r>
          </a:p>
          <a:p>
            <a:r>
              <a:rPr lang="ru-RU" sz="1600" dirty="0"/>
              <a:t>мыслить, находить и решать элементарные</a:t>
            </a:r>
          </a:p>
          <a:p>
            <a:r>
              <a:rPr lang="ru-RU" sz="1600" dirty="0"/>
              <a:t>познавательные проблемы, воплощать идеи на практике,</a:t>
            </a:r>
          </a:p>
          <a:p>
            <a:r>
              <a:rPr lang="ru-RU" sz="1600" dirty="0"/>
              <a:t>стимулируя его активность и инициативность.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8040365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246</TotalTime>
  <Words>627</Words>
  <Application>Microsoft Office PowerPoint</Application>
  <PresentationFormat>Экран (4:3)</PresentationFormat>
  <Paragraphs>107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</vt:lpstr>
      <vt:lpstr> 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11</dc:creator>
  <cp:lastModifiedBy>11</cp:lastModifiedBy>
  <cp:revision>19</cp:revision>
  <dcterms:created xsi:type="dcterms:W3CDTF">2023-11-09T17:07:30Z</dcterms:created>
  <dcterms:modified xsi:type="dcterms:W3CDTF">2024-08-09T18:45:05Z</dcterms:modified>
</cp:coreProperties>
</file>